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9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3" r:id="rId27"/>
    <p:sldId id="284" r:id="rId28"/>
    <p:sldId id="285" r:id="rId29"/>
    <p:sldId id="286" r:id="rId30"/>
    <p:sldId id="288" r:id="rId31"/>
    <p:sldId id="289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B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43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4022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4.emf"/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5.emf"/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6.wmf"/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7.emf"/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emf"/><Relationship Id="rId1" Type="http://schemas.openxmlformats.org/officeDocument/2006/relationships/image" Target="../media/image1.wmf"/><Relationship Id="rId4" Type="http://schemas.openxmlformats.org/officeDocument/2006/relationships/image" Target="../media/image5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35.emf"/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emf"/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8.emf"/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3.wmf"/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3.wmf"/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2.emf"/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3.emf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A4031-C5CB-4952-99E0-78FB70BB4DAF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33C32-B4AD-49E4-9D20-943B11D13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94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33C32-B4AD-49E4-9D20-943B11D1352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2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52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03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01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40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58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80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474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762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48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33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A09A3-070B-409D-9753-8FB8EF55D8F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27406-D2F9-42C7-89D1-78C39FE9C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77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1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78.bin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84.bin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85.bin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5.w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.wmf"/><Relationship Id="rId9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87.bin"/><Relationship Id="rId7" Type="http://schemas.openxmlformats.org/officeDocument/2006/relationships/oleObject" Target="../embeddings/oleObject8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88.bin"/><Relationship Id="rId4" Type="http://schemas.openxmlformats.org/officeDocument/2006/relationships/image" Target="../media/image1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91.bin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218160"/>
              </p:ext>
            </p:extLst>
          </p:nvPr>
        </p:nvGraphicFramePr>
        <p:xfrm>
          <a:off x="0" y="3262184"/>
          <a:ext cx="12191999" cy="3595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CorelDRAW" r:id="rId4" imgW="9171360" imgH="657360" progId="CorelDraw.Graphic.19">
                  <p:embed/>
                </p:oleObj>
              </mc:Choice>
              <mc:Fallback>
                <p:oleObj name="CorelDRAW" r:id="rId4" imgW="9171360" imgH="65736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262184"/>
                        <a:ext cx="12191999" cy="3595815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1994" y="3650771"/>
            <a:ext cx="548265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LoRaWAN</a:t>
            </a:r>
            <a:r>
              <a:rPr lang="en-US" sz="4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технология </a:t>
            </a:r>
            <a:r>
              <a:rPr lang="ru-RU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возможности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457509"/>
              </p:ext>
            </p:extLst>
          </p:nvPr>
        </p:nvGraphicFramePr>
        <p:xfrm>
          <a:off x="537272" y="282276"/>
          <a:ext cx="2883492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CorelDRAW" r:id="rId6" imgW="15446958" imgH="4973957" progId="CorelDraw.Graphic.19">
                  <p:embed/>
                </p:oleObj>
              </mc:Choice>
              <mc:Fallback>
                <p:oleObj name="CorelDRAW" r:id="rId6" imgW="15446958" imgH="4973957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7272" y="282276"/>
                        <a:ext cx="2883492" cy="928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882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6090" y="332656"/>
            <a:ext cx="5061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93B267"/>
                </a:solidFill>
              </a:rPr>
              <a:t>5</a:t>
            </a:r>
            <a:r>
              <a:rPr lang="en-US" sz="2400" dirty="0" smtClean="0">
                <a:solidFill>
                  <a:srgbClr val="93B267"/>
                </a:solidFill>
              </a:rPr>
              <a:t>2+ </a:t>
            </a:r>
            <a:r>
              <a:rPr lang="ru-RU" sz="2400" dirty="0" smtClean="0">
                <a:solidFill>
                  <a:srgbClr val="93B267"/>
                </a:solidFill>
              </a:rPr>
              <a:t>публичных операторов </a:t>
            </a:r>
            <a:r>
              <a:rPr lang="en-US" sz="2400" dirty="0" err="1" smtClean="0">
                <a:solidFill>
                  <a:srgbClr val="93B267"/>
                </a:solidFill>
              </a:rPr>
              <a:t>LoRaWAN</a:t>
            </a:r>
            <a:endParaRPr lang="en-US" sz="2400" dirty="0" smtClean="0">
              <a:solidFill>
                <a:srgbClr val="93B267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067902"/>
              </p:ext>
            </p:extLst>
          </p:nvPr>
        </p:nvGraphicFramePr>
        <p:xfrm>
          <a:off x="381000" y="1200151"/>
          <a:ext cx="11196272" cy="396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name="CorelDRAW" r:id="rId5" imgW="9463217" imgH="3354859" progId="CorelDraw.Graphic.19">
                  <p:embed/>
                </p:oleObj>
              </mc:Choice>
              <mc:Fallback>
                <p:oleObj name="CorelDRAW" r:id="rId5" imgW="9463217" imgH="335485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1200151"/>
                        <a:ext cx="11196272" cy="396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95774"/>
              </p:ext>
            </p:extLst>
          </p:nvPr>
        </p:nvGraphicFramePr>
        <p:xfrm>
          <a:off x="363681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name="CorelDRAW" r:id="rId7" imgW="14702400" imgH="4724280" progId="CorelDraw.Graphic.19">
                  <p:embed/>
                </p:oleObj>
              </mc:Choice>
              <mc:Fallback>
                <p:oleObj name="CorelDRAW" r:id="rId7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3681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49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0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03113" y="332656"/>
            <a:ext cx="5061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93B267"/>
                </a:solidFill>
              </a:rPr>
              <a:t>5</a:t>
            </a:r>
            <a:r>
              <a:rPr lang="en-US" sz="2400" dirty="0" smtClean="0">
                <a:solidFill>
                  <a:srgbClr val="93B267"/>
                </a:solidFill>
              </a:rPr>
              <a:t>2+ </a:t>
            </a:r>
            <a:r>
              <a:rPr lang="ru-RU" sz="2400" dirty="0" smtClean="0">
                <a:solidFill>
                  <a:srgbClr val="93B267"/>
                </a:solidFill>
              </a:rPr>
              <a:t>публичных операторов </a:t>
            </a:r>
            <a:r>
              <a:rPr lang="en-US" sz="2400" dirty="0" err="1" smtClean="0">
                <a:solidFill>
                  <a:srgbClr val="93B267"/>
                </a:solidFill>
              </a:rPr>
              <a:t>LoRaWAN</a:t>
            </a:r>
            <a:endParaRPr lang="en-US" sz="2400" dirty="0" smtClean="0">
              <a:solidFill>
                <a:srgbClr val="93B267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945833"/>
              </p:ext>
            </p:extLst>
          </p:nvPr>
        </p:nvGraphicFramePr>
        <p:xfrm>
          <a:off x="1595438" y="1274763"/>
          <a:ext cx="9002712" cy="430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CorelDRAW" r:id="rId5" imgW="9002981" imgH="4306083" progId="CorelDraw.Graphic.19">
                  <p:embed/>
                </p:oleObj>
              </mc:Choice>
              <mc:Fallback>
                <p:oleObj name="CorelDRAW" r:id="rId5" imgW="9002981" imgH="4306083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5438" y="1274763"/>
                        <a:ext cx="9002712" cy="430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83541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CorelDRAW" r:id="rId7" imgW="14702400" imgH="4724280" progId="CorelDraw.Graphic.19">
                  <p:embed/>
                </p:oleObj>
              </mc:Choice>
              <mc:Fallback>
                <p:oleObj name="CorelDRAW" r:id="rId7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9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3376" y="300230"/>
            <a:ext cx="5061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93B267"/>
                </a:solidFill>
              </a:rPr>
              <a:t>5</a:t>
            </a:r>
            <a:r>
              <a:rPr lang="en-US" sz="2400" dirty="0" smtClean="0">
                <a:solidFill>
                  <a:srgbClr val="93B267"/>
                </a:solidFill>
              </a:rPr>
              <a:t>2+ </a:t>
            </a:r>
            <a:r>
              <a:rPr lang="ru-RU" sz="2400" dirty="0" smtClean="0">
                <a:solidFill>
                  <a:srgbClr val="93B267"/>
                </a:solidFill>
              </a:rPr>
              <a:t>публичных операторов </a:t>
            </a:r>
            <a:r>
              <a:rPr lang="en-US" sz="2400" dirty="0" err="1" smtClean="0">
                <a:solidFill>
                  <a:srgbClr val="93B267"/>
                </a:solidFill>
              </a:rPr>
              <a:t>LoRaWAN</a:t>
            </a:r>
            <a:endParaRPr lang="en-US" sz="2400" dirty="0" smtClean="0">
              <a:solidFill>
                <a:srgbClr val="93B267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538795"/>
              </p:ext>
            </p:extLst>
          </p:nvPr>
        </p:nvGraphicFramePr>
        <p:xfrm>
          <a:off x="1703512" y="866253"/>
          <a:ext cx="8823547" cy="4819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CorelDRAW" r:id="rId5" imgW="8323560" imgH="4547520" progId="CorelDraw.Graphic.19">
                  <p:embed/>
                </p:oleObj>
              </mc:Choice>
              <mc:Fallback>
                <p:oleObj name="CorelDRAW" r:id="rId5" imgW="8323560" imgH="454752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03512" y="866253"/>
                        <a:ext cx="8823547" cy="4819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874869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CorelDRAW" r:id="rId7" imgW="14702400" imgH="4724280" progId="CorelDraw.Graphic.19">
                  <p:embed/>
                </p:oleObj>
              </mc:Choice>
              <mc:Fallback>
                <p:oleObj name="CorelDRAW" r:id="rId7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10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3352" y="283233"/>
            <a:ext cx="6202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93B267"/>
                </a:solidFill>
              </a:rPr>
              <a:t>LoRaWan</a:t>
            </a:r>
            <a:r>
              <a:rPr lang="en-US" sz="2400" dirty="0" smtClean="0">
                <a:solidFill>
                  <a:srgbClr val="93B267"/>
                </a:solidFill>
              </a:rPr>
              <a:t> &amp; 3GPP </a:t>
            </a:r>
            <a:r>
              <a:rPr lang="ru-RU" sz="2400" dirty="0" smtClean="0">
                <a:solidFill>
                  <a:srgbClr val="93B267"/>
                </a:solidFill>
              </a:rPr>
              <a:t>ВЗАИМОДОЛПОЛНЯЕМОСТЬ</a:t>
            </a:r>
            <a:endParaRPr lang="en-US" sz="2400" dirty="0" smtClean="0">
              <a:solidFill>
                <a:srgbClr val="93B267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627487"/>
              </p:ext>
            </p:extLst>
          </p:nvPr>
        </p:nvGraphicFramePr>
        <p:xfrm>
          <a:off x="1703512" y="739597"/>
          <a:ext cx="8616479" cy="5107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0" name="CorelDRAW" r:id="rId5" imgW="8736704" imgH="5178346" progId="CorelDraw.Graphic.19">
                  <p:embed/>
                </p:oleObj>
              </mc:Choice>
              <mc:Fallback>
                <p:oleObj name="CorelDRAW" r:id="rId5" imgW="8736704" imgH="517834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03512" y="739597"/>
                        <a:ext cx="8616479" cy="5107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637741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CorelDRAW" r:id="rId7" imgW="14702400" imgH="4724280" progId="CorelDraw.Graphic.19">
                  <p:embed/>
                </p:oleObj>
              </mc:Choice>
              <mc:Fallback>
                <p:oleObj name="CorelDRAW" r:id="rId7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7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571785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262354"/>
              </p:ext>
            </p:extLst>
          </p:nvPr>
        </p:nvGraphicFramePr>
        <p:xfrm>
          <a:off x="551384" y="620688"/>
          <a:ext cx="11241088" cy="504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CorelDRAW" r:id="rId7" imgW="11241407" imgH="5045972" progId="CorelDraw.Graphic.19">
                  <p:embed/>
                </p:oleObj>
              </mc:Choice>
              <mc:Fallback>
                <p:oleObj name="CorelDRAW" r:id="rId7" imgW="11241407" imgH="5045972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1384" y="620688"/>
                        <a:ext cx="11241088" cy="504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3352" y="283233"/>
            <a:ext cx="6393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ИЗ ЧЕГО СКЛАДЫВАЕТСЯ ЦЕННОСТЬ РЕШЕНИЯ?</a:t>
            </a:r>
            <a:endParaRPr lang="ru-RU" sz="2400" dirty="0">
              <a:solidFill>
                <a:srgbClr val="93B26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3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5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251517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63352" y="283233"/>
            <a:ext cx="6429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93B267"/>
                </a:solidFill>
              </a:rPr>
              <a:t>ЧТО ЯВЛЯЕТСЯ ДВИЖУЩЕЙ СИЛОЙ В ОТРАСЛИ?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713467"/>
              </p:ext>
            </p:extLst>
          </p:nvPr>
        </p:nvGraphicFramePr>
        <p:xfrm>
          <a:off x="1241424" y="803819"/>
          <a:ext cx="9709150" cy="497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name="CorelDRAW" r:id="rId7" imgW="9708814" imgH="4974336" progId="CorelDraw.Graphic.19">
                  <p:embed/>
                </p:oleObj>
              </mc:Choice>
              <mc:Fallback>
                <p:oleObj name="CorelDRAW" r:id="rId7" imgW="9708814" imgH="497433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41424" y="803819"/>
                        <a:ext cx="9709150" cy="4973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6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5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8139" y="227052"/>
            <a:ext cx="4670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</a:t>
            </a:r>
            <a:r>
              <a:rPr lang="en-US" sz="2400" dirty="0" smtClean="0">
                <a:solidFill>
                  <a:srgbClr val="93B267"/>
                </a:solidFill>
              </a:rPr>
              <a:t>: </a:t>
            </a:r>
            <a:r>
              <a:rPr lang="ru-RU" sz="2400" dirty="0" smtClean="0">
                <a:solidFill>
                  <a:srgbClr val="93B267"/>
                </a:solidFill>
              </a:rPr>
              <a:t>УМНЫЕ ПАРКОВКИ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83066"/>
              </p:ext>
            </p:extLst>
          </p:nvPr>
        </p:nvGraphicFramePr>
        <p:xfrm>
          <a:off x="350743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6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0743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223354"/>
              </p:ext>
            </p:extLst>
          </p:nvPr>
        </p:nvGraphicFramePr>
        <p:xfrm>
          <a:off x="370263" y="980728"/>
          <a:ext cx="11392709" cy="4304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7" name="CorelDRAW" r:id="rId7" imgW="10238760" imgH="3860640" progId="CorelDraw.Graphic.19">
                  <p:embed/>
                </p:oleObj>
              </mc:Choice>
              <mc:Fallback>
                <p:oleObj name="CorelDRAW" r:id="rId7" imgW="10238760" imgH="386064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263" y="980728"/>
                        <a:ext cx="11392709" cy="4304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76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9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8139" y="227052"/>
            <a:ext cx="598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ОТСЛЕЖИВАНИЕ АЭРОПОРТА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851783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0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991789"/>
              </p:ext>
            </p:extLst>
          </p:nvPr>
        </p:nvGraphicFramePr>
        <p:xfrm>
          <a:off x="1703512" y="1340768"/>
          <a:ext cx="9111431" cy="39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1" name="CorelDRAW" r:id="rId7" imgW="8514559" imgH="3661431" progId="CorelDraw.Graphic.19">
                  <p:embed/>
                </p:oleObj>
              </mc:Choice>
              <mc:Fallback>
                <p:oleObj name="CorelDRAW" r:id="rId7" imgW="8514559" imgH="366143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03512" y="1340768"/>
                        <a:ext cx="9111431" cy="3917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28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0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8139" y="227052"/>
            <a:ext cx="5948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ОТСЛЕЖИВАНИЕ ПЕРЕВОЗОК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423124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1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14892"/>
              </p:ext>
            </p:extLst>
          </p:nvPr>
        </p:nvGraphicFramePr>
        <p:xfrm>
          <a:off x="1559496" y="1124744"/>
          <a:ext cx="9418939" cy="4196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2" name="CorelDRAW" r:id="rId7" imgW="8497129" imgH="3786728" progId="CorelDraw.Graphic.19">
                  <p:embed/>
                </p:oleObj>
              </mc:Choice>
              <mc:Fallback>
                <p:oleObj name="CorelDRAW" r:id="rId7" imgW="8497129" imgH="3786728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59496" y="1124744"/>
                        <a:ext cx="9418939" cy="4196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003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4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8139" y="227052"/>
            <a:ext cx="7687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МОНИТОРИНГ РАБОТЫ КОНДИЦИОНЕРОВ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064983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5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264387"/>
              </p:ext>
            </p:extLst>
          </p:nvPr>
        </p:nvGraphicFramePr>
        <p:xfrm>
          <a:off x="530353" y="1188715"/>
          <a:ext cx="10593621" cy="422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6" name="CorelDRAW" r:id="rId7" imgW="9992433" imgH="3982459" progId="CorelDraw.Graphic.19">
                  <p:embed/>
                </p:oleObj>
              </mc:Choice>
              <mc:Fallback>
                <p:oleObj name="CorelDRAW" r:id="rId7" imgW="9992433" imgH="398245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0353" y="1188715"/>
                        <a:ext cx="10593621" cy="4222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63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352" y="332656"/>
            <a:ext cx="1324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РЕЗЮМЕ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959947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925553" y="1988840"/>
            <a:ext cx="648472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О компании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LoRaWAN</a:t>
            </a:r>
            <a:r>
              <a:rPr lang="en-US" sz="2400" dirty="0" smtClean="0"/>
              <a:t> </a:t>
            </a:r>
            <a:r>
              <a:rPr lang="ru-RU" sz="2400" dirty="0" smtClean="0"/>
              <a:t>основы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LoRaWAN</a:t>
            </a:r>
            <a:r>
              <a:rPr lang="en-US" sz="2400" dirty="0" smtClean="0"/>
              <a:t> </a:t>
            </a:r>
            <a:r>
              <a:rPr lang="ru-RU" sz="2400" dirty="0" smtClean="0"/>
              <a:t>рынок и применение во всем мире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Сравнение с другими технологиями </a:t>
            </a:r>
            <a:r>
              <a:rPr lang="en-US" sz="2400" dirty="0" smtClean="0"/>
              <a:t>LPWA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Примеры использования и истории успеха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858401"/>
              </p:ext>
            </p:extLst>
          </p:nvPr>
        </p:nvGraphicFramePr>
        <p:xfrm>
          <a:off x="396299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299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96600" y="6348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26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6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8139" y="227052"/>
            <a:ext cx="7796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ОПЕРАТИВНОЕ РЕАГИРОВАНИЕ НА АВАРИИ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332763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7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351292"/>
              </p:ext>
            </p:extLst>
          </p:nvPr>
        </p:nvGraphicFramePr>
        <p:xfrm>
          <a:off x="1755775" y="1690688"/>
          <a:ext cx="8680450" cy="347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8" name="CorelDRAW" r:id="rId7" imgW="8680333" imgH="3473114" progId="CorelDraw.Graphic.19">
                  <p:embed/>
                </p:oleObj>
              </mc:Choice>
              <mc:Fallback>
                <p:oleObj name="CorelDRAW" r:id="rId7" imgW="8680333" imgH="347311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55775" y="1690688"/>
                        <a:ext cx="8680450" cy="347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00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3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8139" y="227052"/>
            <a:ext cx="8412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МОНИТОРИНГ ЖЕЛЕЗНОДОРОЖНОГО ПОЛОТНА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683456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4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0844"/>
              </p:ext>
            </p:extLst>
          </p:nvPr>
        </p:nvGraphicFramePr>
        <p:xfrm>
          <a:off x="1512888" y="1027406"/>
          <a:ext cx="9551664" cy="4614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5" name="CorelDRAW" r:id="rId7" imgW="9167271" imgH="4429897" progId="CorelDraw.Graphic.19">
                  <p:embed/>
                </p:oleObj>
              </mc:Choice>
              <mc:Fallback>
                <p:oleObj name="CorelDRAW" r:id="rId7" imgW="9167271" imgH="4429897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12888" y="1027406"/>
                        <a:ext cx="9551664" cy="4614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19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1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8139" y="227052"/>
            <a:ext cx="10149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МОНИТОРИНГ КРИТИЧЕСКОГО СОСТОЯНИЯ ЗАРЯДА БАТАРЕЙ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313768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2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22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304887"/>
              </p:ext>
            </p:extLst>
          </p:nvPr>
        </p:nvGraphicFramePr>
        <p:xfrm>
          <a:off x="1473361" y="1052736"/>
          <a:ext cx="9245277" cy="4336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3" name="CorelDRAW" r:id="rId7" imgW="8554453" imgH="4013505" progId="CorelDraw.Graphic.19">
                  <p:embed/>
                </p:oleObj>
              </mc:Choice>
              <mc:Fallback>
                <p:oleObj name="CorelDRAW" r:id="rId7" imgW="8554453" imgH="401350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3361" y="1052736"/>
                        <a:ext cx="9245277" cy="4336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45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8139" y="227052"/>
            <a:ext cx="7288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ПРОФИЛАКТИЧЕСКОЕ ОБСЛУЖИВАНИЕ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269649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23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573679"/>
              </p:ext>
            </p:extLst>
          </p:nvPr>
        </p:nvGraphicFramePr>
        <p:xfrm>
          <a:off x="1991544" y="980728"/>
          <a:ext cx="8581441" cy="460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0" name="CorelDRAW" r:id="rId7" imgW="8042084" imgH="4314979" progId="CorelDraw.Graphic.19">
                  <p:embed/>
                </p:oleObj>
              </mc:Choice>
              <mc:Fallback>
                <p:oleObj name="CorelDRAW" r:id="rId7" imgW="8042084" imgH="431497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91544" y="980728"/>
                        <a:ext cx="8581441" cy="460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4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2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8139" y="227052"/>
            <a:ext cx="7848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МОНИТОРИНГ КРИТИЧЕСКОГО СОСТОЯНИЯ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861792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3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437662"/>
              </p:ext>
            </p:extLst>
          </p:nvPr>
        </p:nvGraphicFramePr>
        <p:xfrm>
          <a:off x="2081213" y="1225550"/>
          <a:ext cx="8027987" cy="440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4" name="CorelDRAW" r:id="rId7" imgW="8027577" imgH="4404660" progId="CorelDraw.Graphic.19">
                  <p:embed/>
                </p:oleObj>
              </mc:Choice>
              <mc:Fallback>
                <p:oleObj name="CorelDRAW" r:id="rId7" imgW="8027577" imgH="440466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81213" y="1225550"/>
                        <a:ext cx="8027987" cy="4405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201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9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3352" y="332656"/>
            <a:ext cx="8507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КАЖДЫЙ МОЖЕТ СТАТЬ ОПЕРАТОРОМ </a:t>
            </a:r>
            <a:r>
              <a:rPr lang="en-US" sz="2400" dirty="0" err="1" smtClean="0">
                <a:solidFill>
                  <a:srgbClr val="93B267"/>
                </a:solidFill>
              </a:rPr>
              <a:t>LoRaWAN</a:t>
            </a:r>
            <a:endParaRPr lang="ru-RU" sz="2400" dirty="0" smtClean="0">
              <a:solidFill>
                <a:srgbClr val="93B267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005193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778371"/>
              </p:ext>
            </p:extLst>
          </p:nvPr>
        </p:nvGraphicFramePr>
        <p:xfrm>
          <a:off x="1400175" y="1300163"/>
          <a:ext cx="9393238" cy="425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1" name="CorelDRAW" r:id="rId7" imgW="8940600" imgH="4042800" progId="CorelDraw.Graphic.19">
                  <p:embed/>
                </p:oleObj>
              </mc:Choice>
              <mc:Fallback>
                <p:oleObj name="CorelDRAW" r:id="rId7" imgW="8940600" imgH="404280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0175" y="1300163"/>
                        <a:ext cx="9393238" cy="425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6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6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3352" y="332656"/>
            <a:ext cx="6862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</a:t>
            </a:r>
            <a:r>
              <a:rPr lang="en-US" sz="2400" dirty="0" err="1" smtClean="0">
                <a:solidFill>
                  <a:srgbClr val="93B267"/>
                </a:solidFill>
              </a:rPr>
              <a:t>LoRaWAN</a:t>
            </a:r>
            <a:r>
              <a:rPr lang="en-US" sz="2400" dirty="0" smtClean="0">
                <a:solidFill>
                  <a:srgbClr val="93B267"/>
                </a:solidFill>
              </a:rPr>
              <a:t> </a:t>
            </a:r>
            <a:r>
              <a:rPr lang="ru-RU" sz="2400" dirty="0" smtClean="0">
                <a:solidFill>
                  <a:srgbClr val="93B267"/>
                </a:solidFill>
              </a:rPr>
              <a:t>И  </a:t>
            </a:r>
            <a:r>
              <a:rPr lang="en-US" sz="2400" dirty="0" smtClean="0">
                <a:solidFill>
                  <a:srgbClr val="93B267"/>
                </a:solidFill>
              </a:rPr>
              <a:t>3GPP </a:t>
            </a:r>
            <a:r>
              <a:rPr lang="ru-RU" sz="2400" dirty="0" smtClean="0">
                <a:solidFill>
                  <a:srgbClr val="93B267"/>
                </a:solidFill>
              </a:rPr>
              <a:t>ЛУЧШИЕ ДРУЗЬЯ!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005242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7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96600" y="6348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28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167296"/>
              </p:ext>
            </p:extLst>
          </p:nvPr>
        </p:nvGraphicFramePr>
        <p:xfrm>
          <a:off x="623392" y="1124744"/>
          <a:ext cx="10417175" cy="546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8" name="CorelDRAW" r:id="rId7" imgW="10111680" imgH="5309280" progId="CorelDraw.Graphic.19">
                  <p:embed/>
                </p:oleObj>
              </mc:Choice>
              <mc:Fallback>
                <p:oleObj name="CorelDRAW" r:id="rId7" imgW="10111680" imgH="5309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3392" y="1124744"/>
                        <a:ext cx="10417175" cy="546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49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7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8190" y="332656"/>
            <a:ext cx="5839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КРУПНЫЕ ПРОИЗВОДИТЕЛИ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184106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8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140461"/>
              </p:ext>
            </p:extLst>
          </p:nvPr>
        </p:nvGraphicFramePr>
        <p:xfrm>
          <a:off x="2600325" y="1206500"/>
          <a:ext cx="6991350" cy="444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9" name="CorelDRAW" r:id="rId7" imgW="6991980" imgH="4442184" progId="CorelDraw.Graphic.19">
                  <p:embed/>
                </p:oleObj>
              </mc:Choice>
              <mc:Fallback>
                <p:oleObj name="CorelDRAW" r:id="rId7" imgW="6991980" imgH="444218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00325" y="1206500"/>
                        <a:ext cx="6991350" cy="4441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24592" y="63474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1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3352" y="332656"/>
            <a:ext cx="5437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ГЕОЛОКАЦИЯ И ТРЕКИНГ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828638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2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899216"/>
              </p:ext>
            </p:extLst>
          </p:nvPr>
        </p:nvGraphicFramePr>
        <p:xfrm>
          <a:off x="1343472" y="904513"/>
          <a:ext cx="9186862" cy="423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3" name="CorelDRAW" r:id="rId7" imgW="9186099" imgH="4231066" progId="CorelDraw.Graphic.19">
                  <p:embed/>
                </p:oleObj>
              </mc:Choice>
              <mc:Fallback>
                <p:oleObj name="CorelDRAW" r:id="rId7" imgW="9186099" imgH="423106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43472" y="904513"/>
                        <a:ext cx="9186862" cy="423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24592" y="63474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7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8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8139" y="227052"/>
            <a:ext cx="6070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ПРИМЕНЕНИЕ: БЕСШОВНОЕ ОТСЛЕЖИВАНИЕ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712951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9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489376"/>
              </p:ext>
            </p:extLst>
          </p:nvPr>
        </p:nvGraphicFramePr>
        <p:xfrm>
          <a:off x="1704181" y="981804"/>
          <a:ext cx="8783638" cy="460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0" name="CorelDRAW" r:id="rId7" imgW="8782904" imgH="4607439" progId="CorelDraw.Graphic.19">
                  <p:embed/>
                </p:oleObj>
              </mc:Choice>
              <mc:Fallback>
                <p:oleObj name="CorelDRAW" r:id="rId7" imgW="8782904" imgH="460743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04181" y="981804"/>
                        <a:ext cx="8783638" cy="460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24592" y="63474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6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3352" y="303284"/>
            <a:ext cx="8851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СИМБИРСКАЯ ЭНЕРГОСЕРВИСНАЯ КОМПАНИЯ ПОСТАВЩИК УСЛУГ</a:t>
            </a:r>
          </a:p>
        </p:txBody>
      </p:sp>
      <p:pic>
        <p:nvPicPr>
          <p:cNvPr id="3079" name="Picture 7" descr="Наши клиен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421" y="1430195"/>
            <a:ext cx="5752070" cy="35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328298" y="1430195"/>
          <a:ext cx="1235738" cy="1430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CorelDRAW" r:id="rId6" imgW="5921140" imgH="6853181" progId="CorelDraw.Graphic.19">
                  <p:embed/>
                </p:oleObj>
              </mc:Choice>
              <mc:Fallback>
                <p:oleObj name="CorelDRAW" r:id="rId6" imgW="5921140" imgH="685318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8298" y="1430195"/>
                        <a:ext cx="1235738" cy="1430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" name="CorelDRAW" r:id="rId8" imgW="14702400" imgH="4724280" progId="CorelDraw.Graphic.19">
                  <p:embed/>
                </p:oleObj>
              </mc:Choice>
              <mc:Fallback>
                <p:oleObj name="CorelDRAW" r:id="rId8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96600" y="6348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704683"/>
              </p:ext>
            </p:extLst>
          </p:nvPr>
        </p:nvGraphicFramePr>
        <p:xfrm>
          <a:off x="1531892" y="1463226"/>
          <a:ext cx="4223215" cy="3821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5" name="CorelDRAW" r:id="rId10" imgW="5151240" imgH="4652280" progId="CorelDraw.Graphic.19">
                  <p:embed/>
                </p:oleObj>
              </mc:Choice>
              <mc:Fallback>
                <p:oleObj name="CorelDRAW" r:id="rId10" imgW="5151240" imgH="4652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31892" y="1463226"/>
                        <a:ext cx="4223215" cy="3821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55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95661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6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8139" y="227052"/>
            <a:ext cx="2714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РОУМИНГ ДАННЫХ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843021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7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241606"/>
              </p:ext>
            </p:extLst>
          </p:nvPr>
        </p:nvGraphicFramePr>
        <p:xfrm>
          <a:off x="1885177" y="823150"/>
          <a:ext cx="8364538" cy="484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8" name="CorelDRAW" r:id="rId7" imgW="8364959" imgH="4850395" progId="CorelDraw.Graphic.19">
                  <p:embed/>
                </p:oleObj>
              </mc:Choice>
              <mc:Fallback>
                <p:oleObj name="CorelDRAW" r:id="rId7" imgW="8364959" imgH="485039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85177" y="823150"/>
                        <a:ext cx="8364538" cy="4849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24592" y="63474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02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199552"/>
              </p:ext>
            </p:extLst>
          </p:nvPr>
        </p:nvGraphicFramePr>
        <p:xfrm>
          <a:off x="0" y="-156410"/>
          <a:ext cx="12191999" cy="7014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3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56410"/>
                        <a:ext cx="12191999" cy="7014410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287232"/>
              </p:ext>
            </p:extLst>
          </p:nvPr>
        </p:nvGraphicFramePr>
        <p:xfrm>
          <a:off x="3563938" y="2212975"/>
          <a:ext cx="7540625" cy="243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4" name="CorelDRAW" r:id="rId5" imgW="7540312" imgH="2430327" progId="CorelDraw.Graphic.19">
                  <p:embed/>
                </p:oleObj>
              </mc:Choice>
              <mc:Fallback>
                <p:oleObj name="CorelDRAW" r:id="rId5" imgW="7540312" imgH="2430327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63938" y="2212975"/>
                        <a:ext cx="7540625" cy="2430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631973"/>
              </p:ext>
            </p:extLst>
          </p:nvPr>
        </p:nvGraphicFramePr>
        <p:xfrm>
          <a:off x="335360" y="5949280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5" name="CorelDRAW" r:id="rId7" imgW="14702400" imgH="4724280" progId="CorelDraw.Graphic.19">
                  <p:embed/>
                </p:oleObj>
              </mc:Choice>
              <mc:Fallback>
                <p:oleObj name="CorelDRAW" r:id="rId7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360" y="5949280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424592" y="63474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5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066603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1344" y="352076"/>
            <a:ext cx="3660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ИЗ-ЗА ЧЕГО ВСЯ ШУМИХА?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36160" y="1235677"/>
            <a:ext cx="3922671" cy="897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Беспроводная связь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36161" y="2207958"/>
            <a:ext cx="3922670" cy="746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Батарея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36160" y="3031743"/>
            <a:ext cx="3922669" cy="74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Управление устройством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36160" y="3851447"/>
            <a:ext cx="3922669" cy="746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Данные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36161" y="4671150"/>
            <a:ext cx="3922668" cy="745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Бизнес модель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977068"/>
              </p:ext>
            </p:extLst>
          </p:nvPr>
        </p:nvGraphicFramePr>
        <p:xfrm>
          <a:off x="1055440" y="1124744"/>
          <a:ext cx="5824152" cy="4387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CorelDRAW" r:id="rId5" imgW="5668214" imgH="4270124" progId="CorelDraw.Graphic.19">
                  <p:embed/>
                </p:oleObj>
              </mc:Choice>
              <mc:Fallback>
                <p:oleObj name="CorelDRAW" r:id="rId5" imgW="5668214" imgH="427012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5440" y="1124744"/>
                        <a:ext cx="5824152" cy="43872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160942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CorelDRAW" r:id="rId7" imgW="14702400" imgH="4724280" progId="CorelDraw.Graphic.19">
                  <p:embed/>
                </p:oleObj>
              </mc:Choice>
              <mc:Fallback>
                <p:oleObj name="CorelDRAW" r:id="rId7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496600" y="6348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4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95208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1344" y="297581"/>
            <a:ext cx="6569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LPWA: основа промышленного интернета вещей</a:t>
            </a:r>
            <a:endParaRPr lang="en-US" sz="2400" dirty="0" smtClean="0">
              <a:solidFill>
                <a:srgbClr val="93B2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8696" y="1042257"/>
            <a:ext cx="7294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93B267"/>
                </a:solidFill>
              </a:rPr>
              <a:t>4 миллиарда подключенных устройств LPWA по всему миру </a:t>
            </a:r>
            <a:r>
              <a:rPr lang="en-US" dirty="0" smtClean="0">
                <a:solidFill>
                  <a:srgbClr val="93B267"/>
                </a:solidFill>
              </a:rPr>
              <a:t> </a:t>
            </a:r>
            <a:r>
              <a:rPr lang="ru-RU" dirty="0" smtClean="0">
                <a:solidFill>
                  <a:srgbClr val="93B267"/>
                </a:solidFill>
              </a:rPr>
              <a:t>к </a:t>
            </a:r>
            <a:r>
              <a:rPr lang="ru-RU" dirty="0">
                <a:solidFill>
                  <a:srgbClr val="93B267"/>
                </a:solidFill>
              </a:rPr>
              <a:t>2023 году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843825"/>
              </p:ext>
            </p:extLst>
          </p:nvPr>
        </p:nvGraphicFramePr>
        <p:xfrm>
          <a:off x="806368" y="1491047"/>
          <a:ext cx="10588757" cy="4261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CorelDRAW" r:id="rId5" imgW="9353072" imgH="3764115" progId="CorelDraw.Graphic.19">
                  <p:embed/>
                </p:oleObj>
              </mc:Choice>
              <mc:Fallback>
                <p:oleObj name="CorelDRAW" r:id="rId5" imgW="9353072" imgH="376411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6368" y="1491047"/>
                        <a:ext cx="10588757" cy="4261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348225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CorelDRAW" r:id="rId7" imgW="14702400" imgH="4724280" progId="CorelDraw.Graphic.19">
                  <p:embed/>
                </p:oleObj>
              </mc:Choice>
              <mc:Fallback>
                <p:oleObj name="CorelDRAW" r:id="rId7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96600" y="6348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3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772865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392554"/>
              </p:ext>
            </p:extLst>
          </p:nvPr>
        </p:nvGraphicFramePr>
        <p:xfrm>
          <a:off x="335360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96600" y="6348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1344" y="297581"/>
            <a:ext cx="4275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LPWA</a:t>
            </a:r>
            <a:r>
              <a:rPr lang="en-US" sz="2400" dirty="0" smtClean="0">
                <a:solidFill>
                  <a:srgbClr val="93B267"/>
                </a:solidFill>
              </a:rPr>
              <a:t>N </a:t>
            </a:r>
            <a:r>
              <a:rPr lang="ru-RU" sz="2400" dirty="0" smtClean="0">
                <a:solidFill>
                  <a:srgbClr val="93B267"/>
                </a:solidFill>
              </a:rPr>
              <a:t>ПРОРЫВНОЕ РЕШЕНИЕ!</a:t>
            </a:r>
            <a:endParaRPr lang="en-US" sz="2400" dirty="0" smtClean="0">
              <a:solidFill>
                <a:srgbClr val="93B267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267454"/>
              </p:ext>
            </p:extLst>
          </p:nvPr>
        </p:nvGraphicFramePr>
        <p:xfrm>
          <a:off x="1703512" y="980728"/>
          <a:ext cx="8958002" cy="4692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CorelDRAW" r:id="rId7" imgW="8321040" imgH="4362120" progId="CorelDraw.Graphic.19">
                  <p:embed/>
                </p:oleObj>
              </mc:Choice>
              <mc:Fallback>
                <p:oleObj name="CorelDRAW" r:id="rId7" imgW="8321040" imgH="436212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03512" y="980728"/>
                        <a:ext cx="8958002" cy="4692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367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290700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CorelDRAW" r:id="rId3" imgW="9448012" imgH="676903" progId="CorelDraw.Graphic.19">
                  <p:embed/>
                </p:oleObj>
              </mc:Choice>
              <mc:Fallback>
                <p:oleObj name="CorelDRAW" r:id="rId3" imgW="9448012" imgH="676903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75271" y="332656"/>
            <a:ext cx="2239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Что такое </a:t>
            </a:r>
            <a:r>
              <a:rPr lang="en-US" sz="2400" dirty="0" err="1" smtClean="0">
                <a:solidFill>
                  <a:srgbClr val="93B267"/>
                </a:solidFill>
              </a:rPr>
              <a:t>LoRa</a:t>
            </a:r>
            <a:r>
              <a:rPr lang="ru-RU" sz="2400" dirty="0">
                <a:solidFill>
                  <a:srgbClr val="93B267"/>
                </a:solidFill>
              </a:rPr>
              <a:t>?</a:t>
            </a:r>
            <a:endParaRPr lang="ru-RU" sz="2400" dirty="0" smtClean="0">
              <a:solidFill>
                <a:srgbClr val="93B267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3026"/>
              </p:ext>
            </p:extLst>
          </p:nvPr>
        </p:nvGraphicFramePr>
        <p:xfrm>
          <a:off x="275271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CorelDRAW" r:id="rId5" imgW="14702400" imgH="4724280" progId="CorelDraw.Graphic.19">
                  <p:embed/>
                </p:oleObj>
              </mc:Choice>
              <mc:Fallback>
                <p:oleObj name="CorelDRAW" r:id="rId5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5271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96600" y="6348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251074"/>
              </p:ext>
            </p:extLst>
          </p:nvPr>
        </p:nvGraphicFramePr>
        <p:xfrm>
          <a:off x="1415480" y="1052736"/>
          <a:ext cx="9486072" cy="4589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CorelDRAW" r:id="rId7" imgW="8886600" imgH="4301280" progId="CorelDraw.Graphic.19">
                  <p:embed/>
                </p:oleObj>
              </mc:Choice>
              <mc:Fallback>
                <p:oleObj name="CorelDRAW" r:id="rId7" imgW="8886600" imgH="4301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5480" y="1052736"/>
                        <a:ext cx="9486072" cy="4589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11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934269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55600" y="4563442"/>
            <a:ext cx="2641600" cy="11261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93B267"/>
                </a:solidFill>
              </a:rPr>
              <a:t>Рассчитано на миллиарды объектов</a:t>
            </a:r>
            <a:endParaRPr lang="ru-RU" dirty="0">
              <a:solidFill>
                <a:srgbClr val="93B2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9774" y="4563442"/>
            <a:ext cx="2641600" cy="11261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93B267"/>
                </a:solidFill>
              </a:rPr>
              <a:t>Низкое энергопотребление Срок службы более 10 лет</a:t>
            </a:r>
            <a:endParaRPr lang="ru-RU" dirty="0">
              <a:solidFill>
                <a:srgbClr val="93B26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03948" y="4563442"/>
            <a:ext cx="2641600" cy="11261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93B267"/>
                </a:solidFill>
              </a:rPr>
              <a:t>Н</a:t>
            </a:r>
            <a:r>
              <a:rPr lang="ru-RU" dirty="0" smtClean="0">
                <a:solidFill>
                  <a:srgbClr val="93B267"/>
                </a:solidFill>
              </a:rPr>
              <a:t>изкая стоимость развертывания, нелицензированный спектр</a:t>
            </a:r>
            <a:endParaRPr lang="ru-RU" dirty="0">
              <a:solidFill>
                <a:srgbClr val="93B267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56700" y="4563442"/>
            <a:ext cx="2641600" cy="11261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93B267"/>
                </a:solidFill>
              </a:rPr>
              <a:t>Эффект мультипликации </a:t>
            </a:r>
            <a:r>
              <a:rPr lang="ru-RU" dirty="0">
                <a:solidFill>
                  <a:srgbClr val="93B267"/>
                </a:solidFill>
              </a:rPr>
              <a:t>с каждой </a:t>
            </a:r>
            <a:r>
              <a:rPr lang="ru-RU" dirty="0" smtClean="0">
                <a:solidFill>
                  <a:srgbClr val="93B267"/>
                </a:solidFill>
              </a:rPr>
              <a:t>БС</a:t>
            </a:r>
            <a:endParaRPr lang="ru-RU" dirty="0">
              <a:solidFill>
                <a:srgbClr val="93B267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8247" y="332656"/>
            <a:ext cx="5713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3B267"/>
                </a:solidFill>
              </a:rPr>
              <a:t>Стандартная конфигурация сети </a:t>
            </a:r>
            <a:r>
              <a:rPr lang="en-US" sz="2400" dirty="0" err="1" smtClean="0">
                <a:solidFill>
                  <a:srgbClr val="93B267"/>
                </a:solidFill>
              </a:rPr>
              <a:t>LoRaWAN</a:t>
            </a:r>
            <a:endParaRPr lang="ru-RU" sz="2400" dirty="0" smtClean="0">
              <a:solidFill>
                <a:srgbClr val="93B267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598714"/>
              </p:ext>
            </p:extLst>
          </p:nvPr>
        </p:nvGraphicFramePr>
        <p:xfrm>
          <a:off x="1625599" y="1270516"/>
          <a:ext cx="8591550" cy="301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CorelDRAW" r:id="rId5" imgW="8591698" imgH="3015296" progId="CorelDraw.Graphic.19">
                  <p:embed/>
                </p:oleObj>
              </mc:Choice>
              <mc:Fallback>
                <p:oleObj name="CorelDRAW" r:id="rId5" imgW="8591698" imgH="3015296" progId="CorelDraw.Graphic.19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5599" y="1270516"/>
                        <a:ext cx="8591550" cy="301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639678"/>
              </p:ext>
            </p:extLst>
          </p:nvPr>
        </p:nvGraphicFramePr>
        <p:xfrm>
          <a:off x="352916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CorelDRAW" r:id="rId7" imgW="14702400" imgH="4724280" progId="CorelDraw.Graphic.19">
                  <p:embed/>
                </p:oleObj>
              </mc:Choice>
              <mc:Fallback>
                <p:oleObj name="CorelDRAW" r:id="rId7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2916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496600" y="6348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05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67189"/>
              </p:ext>
            </p:extLst>
          </p:nvPr>
        </p:nvGraphicFramePr>
        <p:xfrm>
          <a:off x="0" y="5881816"/>
          <a:ext cx="12191999" cy="9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CorelDRAW" r:id="rId3" imgW="9171360" imgH="657360" progId="CorelDraw.Graphic.19">
                  <p:embed/>
                </p:oleObj>
              </mc:Choice>
              <mc:Fallback>
                <p:oleObj name="CorelDRAW" r:id="rId3" imgW="9171360" imgH="657360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881816"/>
                        <a:ext cx="12191999" cy="976183"/>
                      </a:xfrm>
                      <a:prstGeom prst="rect">
                        <a:avLst/>
                      </a:prstGeom>
                      <a:solidFill>
                        <a:srgbClr val="93B26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505296"/>
              </p:ext>
            </p:extLst>
          </p:nvPr>
        </p:nvGraphicFramePr>
        <p:xfrm>
          <a:off x="1509713" y="1565275"/>
          <a:ext cx="9174162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6" name="CorelDRAW" r:id="rId5" imgW="9174689" imgH="3724821" progId="CorelDraw.Graphic.19">
                  <p:embed/>
                </p:oleObj>
              </mc:Choice>
              <mc:Fallback>
                <p:oleObj name="CorelDRAW" r:id="rId5" imgW="9174689" imgH="372482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9713" y="1565275"/>
                        <a:ext cx="9174162" cy="372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3771" y="321425"/>
            <a:ext cx="9100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93B267"/>
                </a:solidFill>
              </a:rPr>
              <a:t>LoRa</a:t>
            </a:r>
            <a:r>
              <a:rPr lang="ru-RU" sz="2400" dirty="0" smtClean="0">
                <a:solidFill>
                  <a:srgbClr val="93B267"/>
                </a:solidFill>
              </a:rPr>
              <a:t> </a:t>
            </a:r>
            <a:r>
              <a:rPr lang="en-US" sz="2400" dirty="0" smtClean="0">
                <a:solidFill>
                  <a:srgbClr val="93B267"/>
                </a:solidFill>
              </a:rPr>
              <a:t>Alliance:</a:t>
            </a:r>
          </a:p>
          <a:p>
            <a:r>
              <a:rPr lang="ru-RU" sz="2400" dirty="0" smtClean="0">
                <a:solidFill>
                  <a:srgbClr val="93B267"/>
                </a:solidFill>
              </a:rPr>
              <a:t>свыше 500 членов, самый быстрорастущий технологический альянс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095837"/>
              </p:ext>
            </p:extLst>
          </p:nvPr>
        </p:nvGraphicFramePr>
        <p:xfrm>
          <a:off x="318258" y="5986174"/>
          <a:ext cx="2382910" cy="76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" name="CorelDRAW" r:id="rId7" imgW="14702400" imgH="4724280" progId="CorelDraw.Graphic.19">
                  <p:embed/>
                </p:oleObj>
              </mc:Choice>
              <mc:Fallback>
                <p:oleObj name="CorelDRAW" r:id="rId7" imgW="14702400" imgH="47242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8258" y="5986174"/>
                        <a:ext cx="2382910" cy="76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96600" y="6348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5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2336</TotalTime>
  <Words>247</Words>
  <Application>Microsoft Office PowerPoint</Application>
  <PresentationFormat>Широкоэкранный</PresentationFormat>
  <Paragraphs>77</Paragraphs>
  <Slides>31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CorelDRAW</vt:lpstr>
      <vt:lpstr>CorelDRAW 2017 Graphic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Малянов</dc:creator>
  <cp:lastModifiedBy>Дмитрий Малянов</cp:lastModifiedBy>
  <cp:revision>50</cp:revision>
  <dcterms:created xsi:type="dcterms:W3CDTF">2018-02-03T09:44:56Z</dcterms:created>
  <dcterms:modified xsi:type="dcterms:W3CDTF">2018-02-14T07:51:35Z</dcterms:modified>
</cp:coreProperties>
</file>